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4"/>
  </p:sldMasterIdLst>
  <p:notesMasterIdLst>
    <p:notesMasterId r:id="rId31"/>
  </p:notesMasterIdLst>
  <p:sldIdLst>
    <p:sldId id="256" r:id="rId5"/>
    <p:sldId id="257" r:id="rId6"/>
    <p:sldId id="263" r:id="rId7"/>
    <p:sldId id="288" r:id="rId8"/>
    <p:sldId id="260" r:id="rId9"/>
    <p:sldId id="273" r:id="rId10"/>
    <p:sldId id="270" r:id="rId11"/>
    <p:sldId id="279" r:id="rId12"/>
    <p:sldId id="280" r:id="rId13"/>
    <p:sldId id="269" r:id="rId14"/>
    <p:sldId id="287" r:id="rId15"/>
    <p:sldId id="262" r:id="rId16"/>
    <p:sldId id="274" r:id="rId17"/>
    <p:sldId id="281" r:id="rId18"/>
    <p:sldId id="285" r:id="rId19"/>
    <p:sldId id="282" r:id="rId20"/>
    <p:sldId id="284" r:id="rId21"/>
    <p:sldId id="283" r:id="rId22"/>
    <p:sldId id="271" r:id="rId23"/>
    <p:sldId id="272" r:id="rId24"/>
    <p:sldId id="286" r:id="rId25"/>
    <p:sldId id="267" r:id="rId26"/>
    <p:sldId id="268" r:id="rId27"/>
    <p:sldId id="261" r:id="rId28"/>
    <p:sldId id="290" r:id="rId29"/>
    <p:sldId id="289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A0B4A14-7F6D-4728-80C5-61C7FF281B6F}">
          <p14:sldIdLst>
            <p14:sldId id="256"/>
            <p14:sldId id="257"/>
            <p14:sldId id="263"/>
            <p14:sldId id="288"/>
            <p14:sldId id="260"/>
            <p14:sldId id="273"/>
            <p14:sldId id="270"/>
            <p14:sldId id="279"/>
            <p14:sldId id="280"/>
            <p14:sldId id="269"/>
            <p14:sldId id="287"/>
            <p14:sldId id="262"/>
            <p14:sldId id="274"/>
            <p14:sldId id="281"/>
            <p14:sldId id="285"/>
            <p14:sldId id="282"/>
            <p14:sldId id="284"/>
            <p14:sldId id="283"/>
            <p14:sldId id="271"/>
            <p14:sldId id="272"/>
            <p14:sldId id="286"/>
            <p14:sldId id="267"/>
            <p14:sldId id="268"/>
            <p14:sldId id="261"/>
            <p14:sldId id="290"/>
            <p14:sldId id="28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068C"/>
    <a:srgbClr val="FFFFFF"/>
    <a:srgbClr val="7FCC27"/>
    <a:srgbClr val="231F20"/>
    <a:srgbClr val="151628"/>
    <a:srgbClr val="5C2D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76966" autoAdjust="0"/>
  </p:normalViewPr>
  <p:slideViewPr>
    <p:cSldViewPr snapToGrid="0">
      <p:cViewPr varScale="1">
        <p:scale>
          <a:sx n="112" d="100"/>
          <a:sy n="112" d="100"/>
        </p:scale>
        <p:origin x="12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38622-0837-4E9E-A16C-0B0206CE676E}" type="datetimeFigureOut">
              <a:rPr lang="en-US" smtClean="0"/>
              <a:t>9/25/2019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AE778D-2A57-4226-B72B-26EA3CA601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552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E778D-2A57-4226-B72B-26EA3CA6013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5505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E778D-2A57-4226-B72B-26EA3CA6013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9803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E778D-2A57-4226-B72B-26EA3CA6013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9929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E778D-2A57-4226-B72B-26EA3CA6013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8081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E778D-2A57-4226-B72B-26EA3CA6013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5098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E778D-2A57-4226-B72B-26EA3CA6013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941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E778D-2A57-4226-B72B-26EA3CA6013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88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E778D-2A57-4226-B72B-26EA3CA6013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0472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E778D-2A57-4226-B72B-26EA3CA6013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493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E778D-2A57-4226-B72B-26EA3CA6013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872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E778D-2A57-4226-B72B-26EA3CA6013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6965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E778D-2A57-4226-B72B-26EA3CA6013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788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E778D-2A57-4226-B72B-26EA3CA6013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1042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E778D-2A57-4226-B72B-26EA3CA6013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295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4.sv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emf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lkin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EC29070-1FD3-47A5-811F-38481046D8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125"/>
            <a:ext cx="12192000" cy="6381750"/>
          </a:xfrm>
          <a:prstGeom prst="rect">
            <a:avLst/>
          </a:prstGeom>
        </p:spPr>
      </p:pic>
      <p:pic>
        <p:nvPicPr>
          <p:cNvPr id="19" name="Picture 18" hidden="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03" y="6119147"/>
            <a:ext cx="1253377" cy="26878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E3E4BBD-D484-4B33-8113-1E7DD1741B22}"/>
              </a:ext>
            </a:extLst>
          </p:cNvPr>
          <p:cNvSpPr txBox="1"/>
          <p:nvPr userDrawn="1"/>
        </p:nvSpPr>
        <p:spPr>
          <a:xfrm>
            <a:off x="8229601" y="5855677"/>
            <a:ext cx="3217984" cy="627864"/>
          </a:xfrm>
          <a:prstGeom prst="rect">
            <a:avLst/>
          </a:prstGeom>
          <a:solidFill>
            <a:srgbClr val="E2068C"/>
          </a:solidFill>
        </p:spPr>
        <p:txBody>
          <a:bodyPr wrap="square" lIns="182880" tIns="146304" rIns="182880" bIns="146304" rtlCol="0">
            <a:sp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400" dirty="0">
                <a:solidFill>
                  <a:schemeClr val="bg1"/>
                </a:solidFill>
              </a:rPr>
              <a:t>www.dotnetconf.net </a:t>
            </a:r>
          </a:p>
        </p:txBody>
      </p:sp>
    </p:spTree>
    <p:extLst>
      <p:ext uri="{BB962C8B-B14F-4D97-AF65-F5344CB8AC3E}">
        <p14:creationId xmlns:p14="http://schemas.microsoft.com/office/powerpoint/2010/main" val="6620934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69239" y="1189177"/>
            <a:ext cx="11653523" cy="1985641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1961"/>
            </a:lvl2pPr>
            <a:lvl3pPr marL="224097" indent="0">
              <a:buNone/>
              <a:defRPr/>
            </a:lvl3pPr>
            <a:lvl4pPr marL="448193" indent="0">
              <a:buNone/>
              <a:defRPr/>
            </a:lvl4pPr>
            <a:lvl5pPr marL="67229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6715219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Content Ti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78135" y="2082614"/>
            <a:ext cx="3927804" cy="3586208"/>
          </a:xfrm>
          <a:solidFill>
            <a:schemeClr val="accent2"/>
          </a:solidFill>
        </p:spPr>
        <p:txBody>
          <a:bodyPr wrap="square" tIns="146304" bIns="146304">
            <a:no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sz="3920">
                <a:solidFill>
                  <a:schemeClr val="bg1"/>
                </a:solidFill>
              </a:defRPr>
            </a:lvl1pPr>
            <a:lvl2pPr marL="0" indent="0">
              <a:spcBef>
                <a:spcPts val="1059"/>
              </a:spcBef>
              <a:buNone/>
              <a:defRPr sz="1961">
                <a:solidFill>
                  <a:schemeClr val="bg1"/>
                </a:solidFill>
              </a:defRPr>
            </a:lvl2pPr>
            <a:lvl3pPr marL="227104" indent="0">
              <a:buNone/>
              <a:tabLst/>
              <a:defRPr sz="1961">
                <a:solidFill>
                  <a:schemeClr val="bg1"/>
                </a:solidFill>
              </a:defRPr>
            </a:lvl3pPr>
            <a:lvl4pPr marL="451097" indent="0">
              <a:buNone/>
              <a:defRPr>
                <a:solidFill>
                  <a:schemeClr val="bg1"/>
                </a:solidFill>
              </a:defRPr>
            </a:lvl4pPr>
            <a:lvl5pPr marL="671979" indent="0">
              <a:buNone/>
              <a:tabLst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158259" y="2082614"/>
            <a:ext cx="3927804" cy="3586208"/>
          </a:xfrm>
          <a:solidFill>
            <a:schemeClr val="accent3"/>
          </a:solidFill>
          <a:ln>
            <a:noFill/>
          </a:ln>
        </p:spPr>
        <p:txBody>
          <a:bodyPr wrap="square" tIns="146304" bIns="146304">
            <a:no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sz="3920">
                <a:solidFill>
                  <a:schemeClr val="bg1"/>
                </a:solidFill>
              </a:defRPr>
            </a:lvl1pPr>
            <a:lvl2pPr marL="0" indent="0">
              <a:spcBef>
                <a:spcPts val="1059"/>
              </a:spcBef>
              <a:buNone/>
              <a:defRPr sz="1961">
                <a:solidFill>
                  <a:schemeClr val="bg1"/>
                </a:solidFill>
              </a:defRPr>
            </a:lvl2pPr>
            <a:lvl3pPr marL="227104" indent="0">
              <a:buNone/>
              <a:tabLst/>
              <a:defRPr sz="1961">
                <a:solidFill>
                  <a:schemeClr val="bg1"/>
                </a:solidFill>
              </a:defRPr>
            </a:lvl3pPr>
            <a:lvl4pPr marL="451097" indent="0">
              <a:buNone/>
              <a:defRPr>
                <a:solidFill>
                  <a:schemeClr val="bg1"/>
                </a:solidFill>
              </a:defRPr>
            </a:lvl4pPr>
            <a:lvl5pPr marL="671979" indent="0">
              <a:buNone/>
              <a:tabLst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8138382" y="2082614"/>
            <a:ext cx="3875483" cy="3586208"/>
          </a:xfrm>
          <a:solidFill>
            <a:schemeClr val="accent1"/>
          </a:solidFill>
        </p:spPr>
        <p:txBody>
          <a:bodyPr wrap="square" tIns="146304" bIns="146304">
            <a:no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sz="3920">
                <a:solidFill>
                  <a:schemeClr val="bg1"/>
                </a:solidFill>
              </a:defRPr>
            </a:lvl1pPr>
            <a:lvl2pPr marL="0" indent="0">
              <a:spcBef>
                <a:spcPts val="1059"/>
              </a:spcBef>
              <a:buNone/>
              <a:defRPr sz="1961">
                <a:solidFill>
                  <a:schemeClr val="bg1"/>
                </a:solidFill>
              </a:defRPr>
            </a:lvl2pPr>
            <a:lvl3pPr marL="227104" indent="0">
              <a:buNone/>
              <a:tabLst/>
              <a:defRPr sz="1961">
                <a:solidFill>
                  <a:schemeClr val="bg1"/>
                </a:solidFill>
              </a:defRPr>
            </a:lvl3pPr>
            <a:lvl4pPr marL="451097" indent="0">
              <a:buNone/>
              <a:defRPr>
                <a:solidFill>
                  <a:schemeClr val="bg1"/>
                </a:solidFill>
              </a:defRPr>
            </a:lvl4pPr>
            <a:lvl5pPr marL="671979" indent="0">
              <a:buNone/>
              <a:tabLst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7341295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de Samp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94C3A-647A-4380-8F58-7DACBC37B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31ED1D-3304-42EE-8EF4-679A6BE4CBA5}"/>
              </a:ext>
            </a:extLst>
          </p:cNvPr>
          <p:cNvSpPr txBox="1"/>
          <p:nvPr userDrawn="1"/>
        </p:nvSpPr>
        <p:spPr>
          <a:xfrm>
            <a:off x="269240" y="1459523"/>
            <a:ext cx="11655840" cy="6278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</a:rPr>
              <a:t>Code Sample</a:t>
            </a:r>
          </a:p>
        </p:txBody>
      </p:sp>
    </p:spTree>
    <p:extLst>
      <p:ext uri="{BB962C8B-B14F-4D97-AF65-F5344CB8AC3E}">
        <p14:creationId xmlns:p14="http://schemas.microsoft.com/office/powerpoint/2010/main" val="4149648272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nnouncem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1624135" y="0"/>
            <a:ext cx="8943730" cy="6858000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B4BD62E-DE50-443B-986C-2AABE50DB8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30" y="0"/>
            <a:ext cx="121691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607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Purp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63340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0410028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-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279FFEB9-2BE6-4DB6-8DCA-DBA500633B6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9E39216E-F59B-4BC9-B7CE-10A9447E205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430" y="0"/>
            <a:ext cx="12169140" cy="68580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0414B93-1C7A-463B-94D3-C75120E48B38}"/>
              </a:ext>
            </a:extLst>
          </p:cNvPr>
          <p:cNvSpPr/>
          <p:nvPr userDrawn="1"/>
        </p:nvSpPr>
        <p:spPr bwMode="auto">
          <a:xfrm>
            <a:off x="11430" y="1758462"/>
            <a:ext cx="12192000" cy="3446584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6" name="Picture 15" hidden="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0203" y="6119147"/>
            <a:ext cx="1253377" cy="268786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0EDE7E98-2515-4CF5-A7F5-85F9915B5AC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949183" y="3714094"/>
            <a:ext cx="2168764" cy="2317429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543146" y="1925787"/>
            <a:ext cx="11062699" cy="1793090"/>
          </a:xfrm>
          <a:noFill/>
        </p:spPr>
        <p:txBody>
          <a:bodyPr lIns="146304" tIns="91440" rIns="146304" bIns="91440" anchor="t" anchorCtr="0"/>
          <a:lstStyle>
            <a:lvl1pPr>
              <a:defRPr sz="5294" spc="-98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43146" y="3821145"/>
            <a:ext cx="9860611" cy="1165866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137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28539960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39" y="1189177"/>
            <a:ext cx="11653523" cy="2052030"/>
          </a:xfrm>
        </p:spPr>
        <p:txBody>
          <a:bodyPr>
            <a:spAutoFit/>
          </a:bodyPr>
          <a:lstStyle>
            <a:lvl1pPr>
              <a:defRPr sz="3921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926600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41" y="1189175"/>
            <a:ext cx="5378548" cy="1877004"/>
          </a:xfrm>
        </p:spPr>
        <p:txBody>
          <a:bodyPr wrap="square">
            <a:sp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sz="3137"/>
            </a:lvl1pPr>
            <a:lvl2pPr marL="0" indent="0">
              <a:buNone/>
              <a:defRPr sz="1961"/>
            </a:lvl2pPr>
            <a:lvl3pPr marL="227209" indent="0">
              <a:buNone/>
              <a:tabLst/>
              <a:defRPr sz="1961"/>
            </a:lvl3pPr>
            <a:lvl4pPr marL="451306" indent="0">
              <a:buNone/>
              <a:defRPr/>
            </a:lvl4pPr>
            <a:lvl5pPr marL="67229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544214" y="1189175"/>
            <a:ext cx="5378548" cy="1877004"/>
          </a:xfrm>
        </p:spPr>
        <p:txBody>
          <a:bodyPr wrap="square">
            <a:sp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defRPr sz="3137"/>
            </a:lvl1pPr>
            <a:lvl2pPr marL="0" indent="0">
              <a:buNone/>
              <a:defRPr sz="1961"/>
            </a:lvl2pPr>
            <a:lvl3pPr marL="227209" indent="0">
              <a:buNone/>
              <a:tabLst/>
              <a:defRPr sz="1961"/>
            </a:lvl3pPr>
            <a:lvl4pPr marL="451306" indent="0">
              <a:buNone/>
              <a:defRPr/>
            </a:lvl4pPr>
            <a:lvl5pPr marL="67229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70976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083632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5E0A57BE-82BA-4DCD-B0B6-AC816A5C5D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30" y="0"/>
            <a:ext cx="1216914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176"/>
          <a:stretch/>
        </p:blipFill>
        <p:spPr>
          <a:xfrm>
            <a:off x="0" y="798242"/>
            <a:ext cx="5872872" cy="509693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0EF4A5C-345F-488C-AC5E-0AF3B8376036}"/>
              </a:ext>
            </a:extLst>
          </p:cNvPr>
          <p:cNvGrpSpPr/>
          <p:nvPr userDrawn="1"/>
        </p:nvGrpSpPr>
        <p:grpSpPr>
          <a:xfrm>
            <a:off x="3019127" y="448578"/>
            <a:ext cx="9646191" cy="6621296"/>
            <a:chOff x="3019127" y="448578"/>
            <a:chExt cx="9646191" cy="662129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C8E3C5F-48E2-412C-A5AF-F85384D5EE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19127" y="448578"/>
              <a:ext cx="9172873" cy="6621296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A9EAD12-9B65-48D0-91A3-85F3DD932746}"/>
                </a:ext>
              </a:extLst>
            </p:cNvPr>
            <p:cNvSpPr txBox="1"/>
            <p:nvPr userDrawn="1"/>
          </p:nvSpPr>
          <p:spPr>
            <a:xfrm>
              <a:off x="10792557" y="3506769"/>
              <a:ext cx="1872761" cy="794064"/>
            </a:xfrm>
            <a:prstGeom prst="rect">
              <a:avLst/>
            </a:prstGeom>
            <a:noFill/>
          </p:spPr>
          <p:txBody>
            <a:bodyPr wrap="square" lIns="182880" tIns="146304" rIns="182880" bIns="146304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3600" dirty="0">
                  <a:solidFill>
                    <a:schemeClr val="tx2">
                      <a:alpha val="49000"/>
                    </a:schemeClr>
                  </a:solidFill>
                </a:rPr>
                <a:t>.NET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9952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85498" y="2881341"/>
            <a:ext cx="10010687" cy="1015663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6000" spc="-98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880949" y="1070515"/>
            <a:ext cx="10415239" cy="4638908"/>
          </a:xfrm>
          <a:prstGeom prst="rect">
            <a:avLst/>
          </a:prstGeom>
          <a:noFill/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7550BA1-B17C-488A-B13B-EAE642576B33}"/>
              </a:ext>
            </a:extLst>
          </p:cNvPr>
          <p:cNvGrpSpPr/>
          <p:nvPr userDrawn="1"/>
        </p:nvGrpSpPr>
        <p:grpSpPr>
          <a:xfrm>
            <a:off x="2112911" y="118352"/>
            <a:ext cx="9646191" cy="6621296"/>
            <a:chOff x="3019127" y="448578"/>
            <a:chExt cx="9646191" cy="662129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6C5F131-CDD3-4833-8C45-E235D5E9F7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19127" y="448578"/>
              <a:ext cx="9172873" cy="662129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DBC19F9-263B-4FF9-BEAE-41F5BF5689F3}"/>
                </a:ext>
              </a:extLst>
            </p:cNvPr>
            <p:cNvSpPr txBox="1"/>
            <p:nvPr userDrawn="1"/>
          </p:nvSpPr>
          <p:spPr>
            <a:xfrm>
              <a:off x="10792557" y="3506769"/>
              <a:ext cx="1872761" cy="794064"/>
            </a:xfrm>
            <a:prstGeom prst="rect">
              <a:avLst/>
            </a:prstGeom>
            <a:noFill/>
          </p:spPr>
          <p:txBody>
            <a:bodyPr wrap="square" lIns="182880" tIns="146304" rIns="182880" bIns="146304" rtlCol="0">
              <a:spAutoFit/>
            </a:bodyPr>
            <a:lstStyle/>
            <a:p>
              <a:pPr>
                <a:lnSpc>
                  <a:spcPct val="90000"/>
                </a:lnSpc>
                <a:spcAft>
                  <a:spcPts val="600"/>
                </a:spcAft>
              </a:pPr>
              <a:r>
                <a:rPr lang="en-US" sz="3600" dirty="0">
                  <a:solidFill>
                    <a:schemeClr val="tx2">
                      <a:alpha val="49000"/>
                    </a:schemeClr>
                  </a:solidFill>
                </a:rPr>
                <a:t>.NET</a:t>
              </a:r>
            </a:p>
          </p:txBody>
        </p:sp>
      </p:grpSp>
      <p:pic>
        <p:nvPicPr>
          <p:cNvPr id="3" name="Graphic 2">
            <a:extLst>
              <a:ext uri="{FF2B5EF4-FFF2-40B4-BE49-F238E27FC236}">
                <a16:creationId xmlns:a16="http://schemas.microsoft.com/office/drawing/2014/main" id="{01202919-2AB2-4208-B4CC-1AAF68D6BF3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430" y="0"/>
            <a:ext cx="121691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4530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itle Plai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344B1990-E922-475D-BDA2-9E23A047A1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30" y="0"/>
            <a:ext cx="12169140" cy="6858000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568047" y="2084172"/>
            <a:ext cx="11354714" cy="1158793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058" spc="-98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4FDA669-E474-4468-AC09-ED6F4A19D7A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9404" y="448578"/>
            <a:ext cx="9172873" cy="662129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4B34822-29D0-402A-B058-E76EB9B985CC}"/>
              </a:ext>
            </a:extLst>
          </p:cNvPr>
          <p:cNvSpPr txBox="1"/>
          <p:nvPr userDrawn="1"/>
        </p:nvSpPr>
        <p:spPr>
          <a:xfrm>
            <a:off x="10792557" y="3506769"/>
            <a:ext cx="1872761" cy="794064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F2F2F2">
                    <a:alpha val="49000"/>
                  </a:srgbClr>
                </a:solidFill>
                <a:effectLst/>
                <a:uLnTx/>
                <a:uFillTx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9573217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72961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9240" y="289511"/>
            <a:ext cx="11655840" cy="89966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69241" y="1189178"/>
            <a:ext cx="11653521" cy="2052030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2370906" y="-217"/>
            <a:ext cx="935477" cy="5654619"/>
            <a:chOff x="12618967" y="-221"/>
            <a:chExt cx="954235" cy="5767187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2618967" y="-221"/>
              <a:ext cx="954235" cy="5767187"/>
              <a:chOff x="12618967" y="-221"/>
              <a:chExt cx="954235" cy="5767187"/>
            </a:xfrm>
          </p:grpSpPr>
          <p:grpSp>
            <p:nvGrpSpPr>
              <p:cNvPr id="26" name="Group 25"/>
              <p:cNvGrpSpPr/>
              <p:nvPr userDrawn="1"/>
            </p:nvGrpSpPr>
            <p:grpSpPr>
              <a:xfrm rot="5400000">
                <a:off x="11582059" y="1045293"/>
                <a:ext cx="2703052" cy="629236"/>
                <a:chOff x="1586734" y="4543426"/>
                <a:chExt cx="2703052" cy="629236"/>
              </a:xfrm>
            </p:grpSpPr>
            <p:sp>
              <p:nvSpPr>
                <p:cNvPr id="45" name="Rectangle 44"/>
                <p:cNvSpPr/>
                <p:nvPr userDrawn="1"/>
              </p:nvSpPr>
              <p:spPr bwMode="auto">
                <a:xfrm>
                  <a:off x="1586734" y="4543427"/>
                  <a:ext cx="869930" cy="28976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algn="l" defTabSz="914102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 b="1" kern="1200" baseline="0">
                      <a:gradFill>
                        <a:gsLst>
                          <a:gs pos="0">
                            <a:srgbClr val="FFFFFF"/>
                          </a:gs>
                          <a:gs pos="100000">
                            <a:srgbClr val="FFFFFF"/>
                          </a:gs>
                        </a:gsLst>
                        <a:lin ang="5400000" scaled="0"/>
                      </a:gradFill>
                      <a:latin typeface="+mn-lt"/>
                      <a:ea typeface="Segoe UI" pitchFamily="34" charset="0"/>
                      <a:cs typeface="Segoe UI" pitchFamily="34" charset="0"/>
                    </a:rPr>
                    <a:t>Blue</a:t>
                  </a:r>
                </a:p>
                <a:p>
                  <a:pPr algn="l" defTabSz="914102" fontAlgn="base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>
                      <a:gradFill>
                        <a:gsLst>
                          <a:gs pos="2092">
                            <a:srgbClr val="F8F8F8"/>
                          </a:gs>
                          <a:gs pos="10042">
                            <a:srgbClr val="F8F8F8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R:</a:t>
                  </a:r>
                  <a:r>
                    <a:rPr lang="en-US" sz="490" baseline="0">
                      <a:gradFill>
                        <a:gsLst>
                          <a:gs pos="2092">
                            <a:srgbClr val="F8F8F8"/>
                          </a:gs>
                          <a:gs pos="10042">
                            <a:srgbClr val="F8F8F8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0 G:120 B:215</a:t>
                  </a:r>
                  <a:endParaRPr lang="en-US" sz="49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37" name="Rectangle 36"/>
                <p:cNvSpPr/>
                <p:nvPr userDrawn="1"/>
              </p:nvSpPr>
              <p:spPr bwMode="auto">
                <a:xfrm>
                  <a:off x="3419856" y="4543428"/>
                  <a:ext cx="869930" cy="28976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 defTabSz="914102" fontAlgn="base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 b="1" kern="1200" baseline="0">
                      <a:gradFill>
                        <a:gsLst>
                          <a:gs pos="7965">
                            <a:srgbClr val="000000"/>
                          </a:gs>
                          <a:gs pos="28319">
                            <a:srgbClr val="000000"/>
                          </a:gs>
                        </a:gsLst>
                        <a:lin ang="5400000" scaled="0"/>
                      </a:gradFill>
                      <a:latin typeface="+mn-lt"/>
                      <a:ea typeface="Segoe UI" pitchFamily="34" charset="0"/>
                      <a:cs typeface="Segoe UI" pitchFamily="34" charset="0"/>
                    </a:rPr>
                    <a:t>Cyan</a:t>
                  </a:r>
                </a:p>
                <a:p>
                  <a:pPr algn="l" defTabSz="914102" fontAlgn="base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>
                      <a:gradFill>
                        <a:gsLst>
                          <a:gs pos="7965">
                            <a:srgbClr val="000000"/>
                          </a:gs>
                          <a:gs pos="28319">
                            <a:srgbClr val="000000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R:</a:t>
                  </a:r>
                  <a:r>
                    <a:rPr lang="en-US" sz="490" baseline="0">
                      <a:gradFill>
                        <a:gsLst>
                          <a:gs pos="7965">
                            <a:srgbClr val="000000"/>
                          </a:gs>
                          <a:gs pos="28319">
                            <a:srgbClr val="000000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0 G:188 B:242</a:t>
                  </a:r>
                  <a:endParaRPr lang="en-US" sz="490">
                    <a:gradFill>
                      <a:gsLst>
                        <a:gs pos="7965">
                          <a:srgbClr val="000000"/>
                        </a:gs>
                        <a:gs pos="28319">
                          <a:srgbClr val="000000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41" name="Rectangle 40"/>
                <p:cNvSpPr/>
                <p:nvPr userDrawn="1"/>
              </p:nvSpPr>
              <p:spPr bwMode="auto">
                <a:xfrm>
                  <a:off x="1586734" y="4882896"/>
                  <a:ext cx="869930" cy="289766"/>
                </a:xfrm>
                <a:prstGeom prst="rect">
                  <a:avLst/>
                </a:prstGeom>
                <a:solidFill>
                  <a:srgbClr val="D2D2D2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 defTabSz="914102" fontAlgn="base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 b="1" kern="1200" baseline="0">
                      <a:gradFill>
                        <a:gsLst>
                          <a:gs pos="92035">
                            <a:srgbClr val="505050"/>
                          </a:gs>
                          <a:gs pos="27000">
                            <a:srgbClr val="505050"/>
                          </a:gs>
                        </a:gsLst>
                        <a:lin ang="5400000" scaled="0"/>
                      </a:gradFill>
                      <a:latin typeface="+mn-lt"/>
                      <a:ea typeface="Segoe UI" pitchFamily="34" charset="0"/>
                      <a:cs typeface="Segoe UI" pitchFamily="34" charset="0"/>
                    </a:rPr>
                    <a:t>Light Gray</a:t>
                  </a:r>
                </a:p>
                <a:p>
                  <a:pPr algn="l" defTabSz="914102" fontAlgn="base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>
                      <a:gradFill>
                        <a:gsLst>
                          <a:gs pos="92035">
                            <a:srgbClr val="505050"/>
                          </a:gs>
                          <a:gs pos="27000">
                            <a:srgbClr val="505050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R:</a:t>
                  </a:r>
                  <a:r>
                    <a:rPr lang="en-US" sz="490" baseline="0">
                      <a:gradFill>
                        <a:gsLst>
                          <a:gs pos="92035">
                            <a:srgbClr val="505050"/>
                          </a:gs>
                          <a:gs pos="27000">
                            <a:srgbClr val="505050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210 G:210 B:210</a:t>
                  </a:r>
                  <a:endParaRPr lang="en-US" sz="490">
                    <a:gradFill>
                      <a:gsLst>
                        <a:gs pos="92035">
                          <a:srgbClr val="505050"/>
                        </a:gs>
                        <a:gs pos="27000">
                          <a:srgbClr val="505050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42" name="Rectangle 41"/>
                <p:cNvSpPr/>
                <p:nvPr userDrawn="1"/>
              </p:nvSpPr>
              <p:spPr bwMode="auto">
                <a:xfrm>
                  <a:off x="2505456" y="4543426"/>
                  <a:ext cx="869930" cy="289766"/>
                </a:xfrm>
                <a:prstGeom prst="rect">
                  <a:avLst/>
                </a:prstGeom>
                <a:solidFill>
                  <a:srgbClr val="5C2D91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algn="l" defTabSz="914102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 b="1" kern="1200" baseline="0">
                      <a:gradFill>
                        <a:gsLst>
                          <a:gs pos="0">
                            <a:srgbClr val="FFFFFF"/>
                          </a:gs>
                          <a:gs pos="100000">
                            <a:srgbClr val="FFFFFF"/>
                          </a:gs>
                        </a:gsLst>
                        <a:lin ang="5400000" scaled="0"/>
                      </a:gradFill>
                      <a:latin typeface="+mn-lt"/>
                      <a:ea typeface="Segoe UI" pitchFamily="34" charset="0"/>
                      <a:cs typeface="Segoe UI" pitchFamily="34" charset="0"/>
                    </a:rPr>
                    <a:t>Purple</a:t>
                  </a:r>
                </a:p>
                <a:p>
                  <a:pPr algn="l" defTabSz="914102" fontAlgn="base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>
                      <a:gradFill>
                        <a:gsLst>
                          <a:gs pos="0">
                            <a:srgbClr val="FFFFFF"/>
                          </a:gs>
                          <a:gs pos="100000">
                            <a:srgbClr val="FFFFFF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R:92</a:t>
                  </a:r>
                  <a:r>
                    <a:rPr lang="en-US" sz="490" baseline="0">
                      <a:gradFill>
                        <a:gsLst>
                          <a:gs pos="0">
                            <a:srgbClr val="FFFFFF"/>
                          </a:gs>
                          <a:gs pos="100000">
                            <a:srgbClr val="FFFFFF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 G:45 B:145</a:t>
                  </a:r>
                  <a:endParaRPr lang="en-US" sz="49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43" name="Rectangle 42"/>
                <p:cNvSpPr/>
                <p:nvPr userDrawn="1"/>
              </p:nvSpPr>
              <p:spPr bwMode="auto">
                <a:xfrm>
                  <a:off x="3413144" y="4882896"/>
                  <a:ext cx="869930" cy="289766"/>
                </a:xfrm>
                <a:prstGeom prst="rect">
                  <a:avLst/>
                </a:prstGeom>
                <a:solidFill>
                  <a:srgbClr val="505050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algn="l" defTabSz="914102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 b="1" kern="1200" baseline="0">
                      <a:gradFill>
                        <a:gsLst>
                          <a:gs pos="0">
                            <a:srgbClr val="FFFFFF"/>
                          </a:gs>
                          <a:gs pos="100000">
                            <a:srgbClr val="FFFFFF"/>
                          </a:gs>
                        </a:gsLst>
                        <a:lin ang="5400000" scaled="0"/>
                      </a:gradFill>
                      <a:latin typeface="+mn-lt"/>
                      <a:ea typeface="Segoe UI" pitchFamily="34" charset="0"/>
                      <a:cs typeface="Segoe UI" pitchFamily="34" charset="0"/>
                    </a:rPr>
                    <a:t>Dark Gray</a:t>
                  </a:r>
                </a:p>
                <a:p>
                  <a:pPr algn="l" defTabSz="914102" fontAlgn="base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>
                      <a:gradFill>
                        <a:gsLst>
                          <a:gs pos="2092">
                            <a:srgbClr val="F8F8F8"/>
                          </a:gs>
                          <a:gs pos="10042">
                            <a:srgbClr val="F8F8F8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R:</a:t>
                  </a:r>
                  <a:r>
                    <a:rPr lang="en-US" sz="490" baseline="0">
                      <a:gradFill>
                        <a:gsLst>
                          <a:gs pos="2092">
                            <a:srgbClr val="F8F8F8"/>
                          </a:gs>
                          <a:gs pos="10042">
                            <a:srgbClr val="F8F8F8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80 G:80 B:80</a:t>
                  </a:r>
                  <a:endParaRPr lang="en-US" sz="49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44" name="Rectangle 43"/>
                <p:cNvSpPr/>
                <p:nvPr userDrawn="1"/>
              </p:nvSpPr>
              <p:spPr bwMode="auto">
                <a:xfrm>
                  <a:off x="2505456" y="4882895"/>
                  <a:ext cx="869930" cy="289766"/>
                </a:xfrm>
                <a:prstGeom prst="rect">
                  <a:avLst/>
                </a:prstGeom>
                <a:solidFill>
                  <a:srgbClr val="737373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algn="l" defTabSz="914102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 b="1" kern="1200" baseline="0">
                      <a:gradFill>
                        <a:gsLst>
                          <a:gs pos="0">
                            <a:srgbClr val="FFFFFF"/>
                          </a:gs>
                          <a:gs pos="100000">
                            <a:srgbClr val="FFFFFF"/>
                          </a:gs>
                        </a:gsLst>
                        <a:lin ang="5400000" scaled="0"/>
                      </a:gradFill>
                      <a:latin typeface="+mn-lt"/>
                      <a:ea typeface="Segoe UI" pitchFamily="34" charset="0"/>
                      <a:cs typeface="Segoe UI" pitchFamily="34" charset="0"/>
                    </a:rPr>
                    <a:t>Gray</a:t>
                  </a:r>
                </a:p>
                <a:p>
                  <a:pPr algn="l" defTabSz="914102" fontAlgn="base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>
                      <a:gradFill>
                        <a:gsLst>
                          <a:gs pos="2092">
                            <a:srgbClr val="F8F8F8"/>
                          </a:gs>
                          <a:gs pos="10042">
                            <a:srgbClr val="F8F8F8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R:</a:t>
                  </a:r>
                  <a:r>
                    <a:rPr lang="en-US" sz="490" baseline="0">
                      <a:gradFill>
                        <a:gsLst>
                          <a:gs pos="2092">
                            <a:srgbClr val="F8F8F8"/>
                          </a:gs>
                          <a:gs pos="10042">
                            <a:srgbClr val="F8F8F8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115 G:115 B:115</a:t>
                  </a:r>
                  <a:endParaRPr lang="en-US" sz="49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endParaRPr>
                </a:p>
              </p:txBody>
            </p:sp>
          </p:grpSp>
          <p:grpSp>
            <p:nvGrpSpPr>
              <p:cNvPr id="27" name="Group 26"/>
              <p:cNvGrpSpPr/>
              <p:nvPr userDrawn="1"/>
            </p:nvGrpSpPr>
            <p:grpSpPr>
              <a:xfrm rot="5400000">
                <a:off x="10970856" y="3489620"/>
                <a:ext cx="3925458" cy="629233"/>
                <a:chOff x="3254158" y="4203959"/>
                <a:chExt cx="3925458" cy="629233"/>
              </a:xfrm>
            </p:grpSpPr>
            <p:sp>
              <p:nvSpPr>
                <p:cNvPr id="33" name="Rectangle 32"/>
                <p:cNvSpPr/>
                <p:nvPr userDrawn="1"/>
              </p:nvSpPr>
              <p:spPr bwMode="auto">
                <a:xfrm>
                  <a:off x="5395286" y="4543426"/>
                  <a:ext cx="869930" cy="289766"/>
                </a:xfrm>
                <a:prstGeom prst="rect">
                  <a:avLst/>
                </a:prstGeom>
                <a:solidFill>
                  <a:srgbClr val="FFB900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algn="l" defTabSz="914102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 b="1" kern="1200" baseline="0">
                      <a:solidFill>
                        <a:srgbClr val="000000"/>
                      </a:solidFill>
                      <a:latin typeface="+mn-lt"/>
                      <a:ea typeface="Segoe UI" pitchFamily="34" charset="0"/>
                      <a:cs typeface="Segoe UI" pitchFamily="34" charset="0"/>
                    </a:rPr>
                    <a:t>Yellow</a:t>
                  </a:r>
                </a:p>
                <a:p>
                  <a:pPr marL="0" algn="l" defTabSz="914102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 kern="1200">
                      <a:solidFill>
                        <a:srgbClr val="000000"/>
                      </a:solidFill>
                      <a:latin typeface="+mn-lt"/>
                      <a:ea typeface="Segoe UI" pitchFamily="34" charset="0"/>
                      <a:cs typeface="Segoe UI" pitchFamily="34" charset="0"/>
                    </a:rPr>
                    <a:t>R:255 G:185 B:0</a:t>
                  </a:r>
                </a:p>
              </p:txBody>
            </p:sp>
            <p:sp>
              <p:nvSpPr>
                <p:cNvPr id="34" name="Rectangle 33"/>
                <p:cNvSpPr/>
                <p:nvPr userDrawn="1"/>
              </p:nvSpPr>
              <p:spPr bwMode="auto">
                <a:xfrm>
                  <a:off x="6309686" y="4543426"/>
                  <a:ext cx="869930" cy="289766"/>
                </a:xfrm>
                <a:prstGeom prst="rect">
                  <a:avLst/>
                </a:prstGeom>
                <a:solidFill>
                  <a:srgbClr val="D83B01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algn="l" defTabSz="914102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 b="1" kern="1200" baseline="0">
                      <a:gradFill>
                        <a:gsLst>
                          <a:gs pos="0">
                            <a:srgbClr val="FFFFFF"/>
                          </a:gs>
                          <a:gs pos="100000">
                            <a:srgbClr val="FFFFFF"/>
                          </a:gs>
                        </a:gsLst>
                        <a:lin ang="5400000" scaled="0"/>
                      </a:gradFill>
                      <a:latin typeface="+mn-lt"/>
                      <a:ea typeface="Segoe UI" pitchFamily="34" charset="0"/>
                      <a:cs typeface="Segoe UI" pitchFamily="34" charset="0"/>
                    </a:rPr>
                    <a:t>Orange</a:t>
                  </a:r>
                </a:p>
                <a:p>
                  <a:pPr algn="l" defTabSz="914102" fontAlgn="base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>
                      <a:gradFill>
                        <a:gsLst>
                          <a:gs pos="2092">
                            <a:srgbClr val="F8F8F8"/>
                          </a:gs>
                          <a:gs pos="10042">
                            <a:srgbClr val="F8F8F8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R:</a:t>
                  </a:r>
                  <a:r>
                    <a:rPr lang="en-US" sz="490" baseline="0">
                      <a:gradFill>
                        <a:gsLst>
                          <a:gs pos="2092">
                            <a:srgbClr val="F8F8F8"/>
                          </a:gs>
                          <a:gs pos="10042">
                            <a:srgbClr val="F8F8F8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216 G:59 B:1</a:t>
                  </a:r>
                </a:p>
              </p:txBody>
            </p:sp>
            <p:sp>
              <p:nvSpPr>
                <p:cNvPr id="35" name="Rectangle 34"/>
                <p:cNvSpPr/>
                <p:nvPr userDrawn="1"/>
              </p:nvSpPr>
              <p:spPr bwMode="auto">
                <a:xfrm>
                  <a:off x="3254158" y="4203959"/>
                  <a:ext cx="869930" cy="289766"/>
                </a:xfrm>
                <a:prstGeom prst="rect">
                  <a:avLst/>
                </a:prstGeom>
                <a:solidFill>
                  <a:srgbClr val="008272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algn="l" defTabSz="914102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 b="1" kern="1200" baseline="0">
                      <a:gradFill>
                        <a:gsLst>
                          <a:gs pos="0">
                            <a:srgbClr val="FFFFFF"/>
                          </a:gs>
                          <a:gs pos="100000">
                            <a:srgbClr val="FFFFFF"/>
                          </a:gs>
                        </a:gsLst>
                        <a:lin ang="5400000" scaled="0"/>
                      </a:gradFill>
                      <a:latin typeface="+mn-lt"/>
                      <a:ea typeface="Segoe UI" pitchFamily="34" charset="0"/>
                      <a:cs typeface="Segoe UI" pitchFamily="34" charset="0"/>
                    </a:rPr>
                    <a:t>Teal</a:t>
                  </a:r>
                </a:p>
                <a:p>
                  <a:pPr algn="l" defTabSz="914102" fontAlgn="base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490">
                      <a:gradFill>
                        <a:gsLst>
                          <a:gs pos="2092">
                            <a:srgbClr val="F8F8F8"/>
                          </a:gs>
                          <a:gs pos="10042">
                            <a:srgbClr val="F8F8F8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R:0</a:t>
                  </a:r>
                  <a:r>
                    <a:rPr lang="en-US" sz="490" baseline="0">
                      <a:gradFill>
                        <a:gsLst>
                          <a:gs pos="2092">
                            <a:srgbClr val="F8F8F8"/>
                          </a:gs>
                          <a:gs pos="10042">
                            <a:srgbClr val="F8F8F8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rPr>
                    <a:t> G:130 B:114</a:t>
                  </a:r>
                  <a:endParaRPr lang="en-US" sz="49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endParaRPr>
                </a:p>
              </p:txBody>
            </p:sp>
          </p:grpSp>
          <p:sp>
            <p:nvSpPr>
              <p:cNvPr id="28" name="TextBox 27"/>
              <p:cNvSpPr txBox="1"/>
              <p:nvPr userDrawn="1"/>
            </p:nvSpPr>
            <p:spPr>
              <a:xfrm rot="5400000">
                <a:off x="12987813" y="258334"/>
                <a:ext cx="843944" cy="326834"/>
              </a:xfrm>
              <a:prstGeom prst="rect">
                <a:avLst/>
              </a:prstGeom>
              <a:noFill/>
            </p:spPr>
            <p:txBody>
              <a:bodyPr wrap="none" lIns="0" tIns="91440" rIns="182880" bIns="91440" rtlCol="0">
                <a:spAutoFit/>
              </a:bodyPr>
              <a:lstStyle/>
              <a:p>
                <a:pPr>
                  <a:lnSpc>
                    <a:spcPct val="90000"/>
                  </a:lnSpc>
                  <a:spcAft>
                    <a:spcPts val="588"/>
                  </a:spcAft>
                </a:pPr>
                <a:r>
                  <a:rPr lang="en-US" sz="980">
                    <a:gradFill>
                      <a:gsLst>
                        <a:gs pos="2917">
                          <a:schemeClr val="tx1"/>
                        </a:gs>
                        <a:gs pos="30000">
                          <a:schemeClr val="tx1"/>
                        </a:gs>
                      </a:gsLst>
                      <a:lin ang="5400000" scaled="0"/>
                    </a:gradFill>
                  </a:rPr>
                  <a:t>Main colors</a:t>
                </a:r>
              </a:p>
            </p:txBody>
          </p:sp>
          <p:sp>
            <p:nvSpPr>
              <p:cNvPr id="32" name="TextBox 31"/>
              <p:cNvSpPr txBox="1"/>
              <p:nvPr userDrawn="1"/>
            </p:nvSpPr>
            <p:spPr>
              <a:xfrm rot="5400000">
                <a:off x="11746691" y="4228746"/>
                <a:ext cx="2647253" cy="326834"/>
              </a:xfrm>
              <a:prstGeom prst="rect">
                <a:avLst/>
              </a:prstGeom>
              <a:noFill/>
            </p:spPr>
            <p:txBody>
              <a:bodyPr wrap="none" lIns="0" tIns="91440" rIns="182880" bIns="91440" rtlCol="0">
                <a:spAutoFit/>
              </a:bodyPr>
              <a:lstStyle/>
              <a:p>
                <a:pPr>
                  <a:lnSpc>
                    <a:spcPct val="90000"/>
                  </a:lnSpc>
                  <a:spcAft>
                    <a:spcPts val="588"/>
                  </a:spcAft>
                </a:pPr>
                <a:r>
                  <a:rPr lang="en-US" sz="980">
                    <a:gradFill>
                      <a:gsLst>
                        <a:gs pos="2917">
                          <a:schemeClr val="tx1"/>
                        </a:gs>
                        <a:gs pos="30000">
                          <a:schemeClr val="tx1"/>
                        </a:gs>
                      </a:gsLst>
                      <a:lin ang="5400000" scaled="0"/>
                    </a:gradFill>
                  </a:rPr>
                  <a:t>Secondary colors (use only when</a:t>
                </a:r>
                <a:r>
                  <a:rPr lang="en-US" sz="980" baseline="0">
                    <a:gradFill>
                      <a:gsLst>
                        <a:gs pos="2917">
                          <a:schemeClr val="tx1"/>
                        </a:gs>
                        <a:gs pos="30000">
                          <a:schemeClr val="tx1"/>
                        </a:gs>
                      </a:gsLst>
                      <a:lin ang="5400000" scaled="0"/>
                    </a:gradFill>
                  </a:rPr>
                  <a:t> necessary)</a:t>
                </a:r>
                <a:endParaRPr lang="en-US" sz="980">
                  <a:gradFill>
                    <a:gsLst>
                      <a:gs pos="2917">
                        <a:schemeClr val="tx1"/>
                      </a:gs>
                      <a:gs pos="30000">
                        <a:schemeClr val="tx1"/>
                      </a:gs>
                    </a:gsLst>
                    <a:lin ang="5400000" scaled="0"/>
                  </a:gradFill>
                </a:endParaRPr>
              </a:p>
            </p:txBody>
          </p:sp>
        </p:grpSp>
        <p:sp>
          <p:nvSpPr>
            <p:cNvPr id="19" name="Rectangle 18"/>
            <p:cNvSpPr/>
            <p:nvPr userDrawn="1"/>
          </p:nvSpPr>
          <p:spPr bwMode="auto">
            <a:xfrm rot="5400000">
              <a:off x="12328885" y="3356233"/>
              <a:ext cx="869930" cy="289766"/>
            </a:xfrm>
            <a:prstGeom prst="rect">
              <a:avLst/>
            </a:prstGeom>
            <a:solidFill>
              <a:srgbClr val="00BCF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1410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490" b="1" kern="1200" baseline="0">
                  <a:gradFill>
                    <a:gsLst>
                      <a:gs pos="7965">
                        <a:srgbClr val="000000"/>
                      </a:gs>
                      <a:gs pos="28319">
                        <a:srgbClr val="000000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Cyan</a:t>
              </a:r>
            </a:p>
            <a:p>
              <a:pPr algn="l" defTabSz="91410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490">
                  <a:gradFill>
                    <a:gsLst>
                      <a:gs pos="7965">
                        <a:srgbClr val="000000"/>
                      </a:gs>
                      <a:gs pos="28319">
                        <a:srgbClr val="000000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490" baseline="0">
                  <a:gradFill>
                    <a:gsLst>
                      <a:gs pos="7965">
                        <a:srgbClr val="000000"/>
                      </a:gs>
                      <a:gs pos="28319">
                        <a:srgbClr val="000000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0 G:188 B:242</a:t>
              </a:r>
              <a:endParaRPr lang="en-US" sz="490">
                <a:gradFill>
                  <a:gsLst>
                    <a:gs pos="7965">
                      <a:srgbClr val="000000"/>
                    </a:gs>
                    <a:gs pos="28319">
                      <a:srgbClr val="000000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3001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2" r:id="rId6"/>
    <p:sldLayoutId id="2147483723" r:id="rId7"/>
    <p:sldLayoutId id="2147483725" r:id="rId8"/>
    <p:sldLayoutId id="2147483711" r:id="rId9"/>
    <p:sldLayoutId id="2147483714" r:id="rId10"/>
    <p:sldLayoutId id="2147483752" r:id="rId11"/>
    <p:sldLayoutId id="2147483753" r:id="rId12"/>
    <p:sldLayoutId id="2147483728" r:id="rId13"/>
    <p:sldLayoutId id="2147483726" r:id="rId14"/>
    <p:sldLayoutId id="2147483754" r:id="rId15"/>
  </p:sldLayoutIdLst>
  <p:transition>
    <p:fade/>
  </p:transition>
  <p:txStyles>
    <p:titleStyle>
      <a:lvl1pPr algn="l" defTabSz="914367" rtl="0" eaLnBrk="1" latinLnBrk="0" hangingPunct="1">
        <a:lnSpc>
          <a:spcPct val="90000"/>
        </a:lnSpc>
        <a:spcBef>
          <a:spcPct val="0"/>
        </a:spcBef>
        <a:buNone/>
        <a:defRPr lang="en-US" sz="4705" b="0" kern="1200" cap="none" spc="-100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36145" marR="0" indent="-336145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3921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72691" marR="0" indent="-236546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353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784338" marR="0" indent="-224097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961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08435" marR="0" indent="-224097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765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32531" marR="0" indent="-224097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765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14509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3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7pPr>
      <a:lvl8pPr marL="3428877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8pPr>
      <a:lvl9pPr marL="3886061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1pPr>
      <a:lvl2pPr marL="457183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2pPr>
      <a:lvl3pPr marL="914367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3pPr>
      <a:lvl4pPr marL="1371550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4pPr>
      <a:lvl5pPr marL="1828734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5pPr>
      <a:lvl6pPr marL="2285918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6pPr>
      <a:lvl7pPr marL="2743101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4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8pPr>
      <a:lvl9pPr marL="3657469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Xabaril/AspNetCore.Diagnostics.HealthCheck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hyperlink" Target="http://github.com/xabaril/beatpulse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leanpub.com/customizing-aspnetcore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sp.net-hacker.rocks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yoo.digital/" TargetMode="External"/><Relationship Id="rId4" Type="http://schemas.openxmlformats.org/officeDocument/2006/relationships/hyperlink" Target="https://www.twitch.tv/juergengutsch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JuergenGutsch/dotnetconf2019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261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0504C-C15B-4B85-88CA-781AD4B14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047" y="2084172"/>
            <a:ext cx="11354714" cy="2139688"/>
          </a:xfrm>
        </p:spPr>
        <p:txBody>
          <a:bodyPr/>
          <a:lstStyle/>
          <a:p>
            <a:r>
              <a:rPr lang="en-US" dirty="0"/>
              <a:t>Implementing and using</a:t>
            </a:r>
            <a:br>
              <a:rPr lang="en-US" dirty="0"/>
            </a:br>
            <a:r>
              <a:rPr lang="en-US" dirty="0"/>
              <a:t>Health Checks</a:t>
            </a:r>
          </a:p>
        </p:txBody>
      </p:sp>
    </p:spTree>
    <p:extLst>
      <p:ext uri="{BB962C8B-B14F-4D97-AF65-F5344CB8AC3E}">
        <p14:creationId xmlns:p14="http://schemas.microsoft.com/office/powerpoint/2010/main" val="2688436870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1805DB9-7FEA-423C-8655-13A54F84BC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239" y="1189177"/>
            <a:ext cx="11653523" cy="4323812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Creating a new ASP.NET Core MVC Application using the .NET CLI</a:t>
            </a:r>
          </a:p>
          <a:p>
            <a:pPr lvl="1"/>
            <a:r>
              <a:rPr lang="en-US" dirty="0"/>
              <a:t>dotnet new </a:t>
            </a:r>
            <a:r>
              <a:rPr lang="en-US" dirty="0" err="1"/>
              <a:t>mvc</a:t>
            </a:r>
            <a:r>
              <a:rPr lang="en-US" dirty="0"/>
              <a:t> –n </a:t>
            </a:r>
            <a:r>
              <a:rPr lang="en-US" dirty="0" err="1"/>
              <a:t>HealthChecksDemo</a:t>
            </a:r>
            <a:r>
              <a:rPr lang="en-US" dirty="0"/>
              <a:t> –o </a:t>
            </a:r>
            <a:r>
              <a:rPr lang="en-US" dirty="0" err="1"/>
              <a:t>HealthChecksDemo</a:t>
            </a:r>
            <a:endParaRPr lang="en-US" dirty="0"/>
          </a:p>
          <a:p>
            <a:r>
              <a:rPr lang="en-US" dirty="0"/>
              <a:t>Configuring Health Checks</a:t>
            </a:r>
          </a:p>
          <a:p>
            <a:r>
              <a:rPr lang="en-US" dirty="0"/>
              <a:t>Implementing Health Checks</a:t>
            </a:r>
          </a:p>
          <a:p>
            <a:r>
              <a:rPr lang="en-US" dirty="0"/>
              <a:t>Using the Health Check Service</a:t>
            </a:r>
            <a:endParaRPr lang="LID4096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B20692-45EF-4740-88C7-94A14D41D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Implementing and using Health Checks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126261051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AA7D0-2347-4019-A2A1-9874E0010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240" y="262930"/>
            <a:ext cx="11655840" cy="899665"/>
          </a:xfrm>
        </p:spPr>
        <p:txBody>
          <a:bodyPr/>
          <a:lstStyle/>
          <a:p>
            <a:r>
              <a:rPr lang="en-US" dirty="0"/>
              <a:t>Basic configuration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22BF6E-766F-4DD2-AFCD-328CC1E55E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03" y="1355063"/>
            <a:ext cx="12062994" cy="5475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030952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36756-4ECC-4563-9847-79578B80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498" y="2881341"/>
            <a:ext cx="10010687" cy="1015663"/>
          </a:xfrm>
        </p:spPr>
        <p:txBody>
          <a:bodyPr/>
          <a:lstStyle/>
          <a:p>
            <a:r>
              <a:rPr lang="en-US" dirty="0"/>
              <a:t>Basic Health Checks demo</a:t>
            </a:r>
          </a:p>
        </p:txBody>
      </p:sp>
    </p:spTree>
    <p:extLst>
      <p:ext uri="{BB962C8B-B14F-4D97-AF65-F5344CB8AC3E}">
        <p14:creationId xmlns:p14="http://schemas.microsoft.com/office/powerpoint/2010/main" val="353877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C3309-9362-4AC9-B2F1-F6F4496BE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delegate based Health Check</a:t>
            </a:r>
            <a:endParaRPr lang="LID4096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C51286-AF92-4413-AFA2-35DB59A576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237" y="1527249"/>
            <a:ext cx="11439525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205674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2AB01-7063-474D-BC5F-A114BF379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 based Health Check</a:t>
            </a:r>
            <a:endParaRPr lang="LID4096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43134A-8DCB-4029-AB80-0CB6EC2701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662" y="1189730"/>
            <a:ext cx="11372676" cy="561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447024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5B93D-928E-4F9A-91D9-01E341D9E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Health Checks demo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907758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30989-DF93-4D29-BE04-AEF62534F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Health Check Service</a:t>
            </a:r>
            <a:endParaRPr lang="LID4096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59F86A-AD9F-4927-AC30-1387F858C5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823" y="1119930"/>
            <a:ext cx="11275536" cy="5738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698045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63436-F62F-4935-905B-0AFE619F5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Health Checks demo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782702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0504C-C15B-4B85-88CA-781AD4B14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047" y="2084172"/>
            <a:ext cx="11354714" cy="2139688"/>
          </a:xfrm>
        </p:spPr>
        <p:txBody>
          <a:bodyPr/>
          <a:lstStyle/>
          <a:p>
            <a:r>
              <a:rPr lang="en-US" dirty="0"/>
              <a:t>Community and Health Checks</a:t>
            </a:r>
          </a:p>
        </p:txBody>
      </p:sp>
    </p:spTree>
    <p:extLst>
      <p:ext uri="{BB962C8B-B14F-4D97-AF65-F5344CB8AC3E}">
        <p14:creationId xmlns:p14="http://schemas.microsoft.com/office/powerpoint/2010/main" val="2059503203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C7298-752B-48BD-843F-683A22D59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ASP.NET Core Health Checks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A8E374-5793-40F2-A7B7-2D8AB053A2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Juergen Gutsch</a:t>
            </a:r>
          </a:p>
          <a:p>
            <a:r>
              <a:rPr lang="en-US" dirty="0"/>
              <a:t>@</a:t>
            </a:r>
            <a:r>
              <a:rPr lang="en-US" dirty="0" err="1"/>
              <a:t>sharpcms</a:t>
            </a:r>
            <a:r>
              <a:rPr lang="de-DE" dirty="0"/>
              <a:t> | https://asp.net-hacker.rocks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50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54F6B1-9A29-47D2-8AA6-EA9FFD02BA9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239" y="1189177"/>
            <a:ext cx="11653523" cy="4625497"/>
          </a:xfrm>
        </p:spPr>
        <p:txBody>
          <a:bodyPr/>
          <a:lstStyle/>
          <a:p>
            <a:r>
              <a:rPr lang="en-US" dirty="0"/>
              <a:t>Enterprise </a:t>
            </a:r>
            <a:r>
              <a:rPr lang="en-US" dirty="0" err="1"/>
              <a:t>HealthChecks</a:t>
            </a:r>
            <a:r>
              <a:rPr lang="en-US" dirty="0"/>
              <a:t> for ASP.NET Core Diagnostics Package</a:t>
            </a:r>
            <a:endParaRPr lang="de-DE" dirty="0">
              <a:hlinkClick r:id="rId3"/>
            </a:endParaRPr>
          </a:p>
          <a:p>
            <a:pPr lvl="1"/>
            <a:r>
              <a:rPr lang="de-DE" dirty="0">
                <a:hlinkClick r:id="rId3"/>
              </a:rPr>
              <a:t>https://github.com/Xabaril/AspNetCore.Diagnostics.HealthChecks</a:t>
            </a:r>
            <a:endParaRPr lang="de-DE" dirty="0"/>
          </a:p>
          <a:p>
            <a:endParaRPr lang="en-US" i="1" dirty="0"/>
          </a:p>
          <a:p>
            <a:r>
              <a:rPr lang="en-US" i="1" dirty="0"/>
              <a:t>“This project is a </a:t>
            </a:r>
            <a:r>
              <a:rPr lang="en-US" i="1" dirty="0" err="1">
                <a:hlinkClick r:id="rId4"/>
              </a:rPr>
              <a:t>BeatPulse</a:t>
            </a:r>
            <a:r>
              <a:rPr lang="en-US" i="1" dirty="0"/>
              <a:t> liveness </a:t>
            </a:r>
            <a:br>
              <a:rPr lang="en-US" i="1" dirty="0"/>
            </a:br>
            <a:r>
              <a:rPr lang="en-US" i="1" dirty="0"/>
              <a:t>and UI port to new Microsoft Health </a:t>
            </a:r>
            <a:br>
              <a:rPr lang="en-US" i="1" dirty="0"/>
            </a:br>
            <a:r>
              <a:rPr lang="en-US" i="1" dirty="0"/>
              <a:t>Checks feature included on </a:t>
            </a:r>
            <a:br>
              <a:rPr lang="en-US" i="1" dirty="0"/>
            </a:br>
            <a:r>
              <a:rPr lang="en-US" b="1" i="1" dirty="0"/>
              <a:t>ASP.NET Core</a:t>
            </a:r>
            <a:r>
              <a:rPr lang="en-US" i="1" dirty="0"/>
              <a:t> from </a:t>
            </a:r>
            <a:r>
              <a:rPr lang="en-US" b="1" i="1" dirty="0"/>
              <a:t>2.2 version</a:t>
            </a:r>
            <a:r>
              <a:rPr lang="en-US" i="1" dirty="0"/>
              <a:t>.”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6FEFBB-5DFC-4490-BA6A-1BC45DEA5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Checks made by the Community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24F53B-24E1-40C3-80BF-DD0ABD829E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6483" y="2932174"/>
            <a:ext cx="3000462" cy="3500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552734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B6E9061-EEC9-49E4-8D1A-D773383DA3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239" y="1189177"/>
            <a:ext cx="11653523" cy="2055114"/>
          </a:xfrm>
        </p:spPr>
        <p:txBody>
          <a:bodyPr/>
          <a:lstStyle/>
          <a:p>
            <a:r>
              <a:rPr lang="de-DE" dirty="0"/>
              <a:t>AspNetCore.HealthChecks.UI</a:t>
            </a:r>
          </a:p>
          <a:p>
            <a:endParaRPr lang="de-DE" dirty="0"/>
          </a:p>
          <a:p>
            <a:endParaRPr lang="LID4096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5CABB9-50BD-4043-BF41-B5CE556B6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Check UI</a:t>
            </a:r>
            <a:endParaRPr lang="LID4096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8FD885-A7EC-4EB6-ACF3-A8A4E5CFCC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4499"/>
            <a:ext cx="12192000" cy="501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000637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0504C-C15B-4B85-88CA-781AD4B14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047" y="2084172"/>
            <a:ext cx="11354714" cy="1162178"/>
          </a:xfrm>
        </p:spPr>
        <p:txBody>
          <a:bodyPr/>
          <a:lstStyle/>
          <a:p>
            <a:r>
              <a:rPr lang="en-US" dirty="0"/>
              <a:t>Enhanced scenario</a:t>
            </a:r>
          </a:p>
        </p:txBody>
      </p:sp>
    </p:spTree>
    <p:extLst>
      <p:ext uri="{BB962C8B-B14F-4D97-AF65-F5344CB8AC3E}">
        <p14:creationId xmlns:p14="http://schemas.microsoft.com/office/powerpoint/2010/main" val="3755543573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54F6B1-9A29-47D2-8AA6-EA9FFD02BA9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239" y="1189177"/>
            <a:ext cx="11653523" cy="5042150"/>
          </a:xfrm>
        </p:spPr>
        <p:txBody>
          <a:bodyPr/>
          <a:lstStyle/>
          <a:p>
            <a:r>
              <a:rPr lang="en-US" dirty="0"/>
              <a:t>Weather statistics application</a:t>
            </a:r>
          </a:p>
          <a:p>
            <a:pPr lvl="1"/>
            <a:r>
              <a:rPr lang="en-US" dirty="0"/>
              <a:t>Four different weather stations</a:t>
            </a:r>
          </a:p>
          <a:p>
            <a:pPr lvl="2"/>
            <a:r>
              <a:rPr lang="de-DE" dirty="0"/>
              <a:t>Station 1: Bremerton</a:t>
            </a:r>
          </a:p>
          <a:p>
            <a:pPr lvl="2"/>
            <a:r>
              <a:rPr lang="de-DE" dirty="0"/>
              <a:t>Station 2: Cedar Lake</a:t>
            </a:r>
          </a:p>
          <a:p>
            <a:pPr lvl="2"/>
            <a:r>
              <a:rPr lang="en-US" dirty="0"/>
              <a:t>Station 3: Kent</a:t>
            </a:r>
          </a:p>
          <a:p>
            <a:pPr lvl="2"/>
            <a:r>
              <a:rPr lang="de-DE" dirty="0"/>
              <a:t>Station 4: Monroe </a:t>
            </a:r>
          </a:p>
          <a:p>
            <a:pPr lvl="1"/>
            <a:r>
              <a:rPr lang="de-DE" dirty="0"/>
              <a:t>One health monitoring app</a:t>
            </a:r>
          </a:p>
          <a:p>
            <a:pPr lvl="1"/>
            <a:r>
              <a:rPr lang="de-DE" dirty="0"/>
              <a:t>(Maybe later a weather data visualization app)</a:t>
            </a:r>
          </a:p>
          <a:p>
            <a:pPr lvl="1"/>
            <a:r>
              <a:rPr lang="de-DE" dirty="0"/>
              <a:t>All running in Docker containers</a:t>
            </a:r>
          </a:p>
          <a:p>
            <a:pPr lvl="1"/>
            <a:endParaRPr lang="de-DE" dirty="0"/>
          </a:p>
          <a:p>
            <a:pPr lvl="2"/>
            <a:endParaRPr lang="de-DE" dirty="0"/>
          </a:p>
          <a:p>
            <a:pPr lvl="2"/>
            <a:endParaRPr lang="de-DE" dirty="0"/>
          </a:p>
          <a:p>
            <a:pPr lvl="2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6FEFBB-5DFC-4490-BA6A-1BC45DEA5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Enhanced scenario</a:t>
            </a:r>
          </a:p>
        </p:txBody>
      </p:sp>
    </p:spTree>
    <p:extLst>
      <p:ext uri="{BB962C8B-B14F-4D97-AF65-F5344CB8AC3E}">
        <p14:creationId xmlns:p14="http://schemas.microsoft.com/office/powerpoint/2010/main" val="1835810814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36756-4ECC-4563-9847-79578B809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498" y="2881341"/>
            <a:ext cx="10010687" cy="1015663"/>
          </a:xfrm>
        </p:spPr>
        <p:txBody>
          <a:bodyPr/>
          <a:lstStyle/>
          <a:p>
            <a:r>
              <a:rPr lang="en-US" dirty="0"/>
              <a:t>Enhanced demo</a:t>
            </a:r>
          </a:p>
        </p:txBody>
      </p:sp>
    </p:spTree>
    <p:extLst>
      <p:ext uri="{BB962C8B-B14F-4D97-AF65-F5344CB8AC3E}">
        <p14:creationId xmlns:p14="http://schemas.microsoft.com/office/powerpoint/2010/main" val="285907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E76A6-F2A7-4000-89C8-7B181F183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Thank you!</a:t>
            </a:r>
            <a:br>
              <a:rPr lang="de-DE" dirty="0"/>
            </a:br>
            <a:endParaRPr lang="LID4096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9F1649-DA22-453D-95D1-346F4BA22F5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Juergen Gutsch</a:t>
            </a:r>
          </a:p>
          <a:p>
            <a:r>
              <a:rPr lang="de-DE" dirty="0"/>
              <a:t>@sharpcms | https://asp.net-hacker.rocks 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731247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FA5BF80-1C2D-4809-914F-D2C1FC8CF7D8}"/>
              </a:ext>
            </a:extLst>
          </p:cNvPr>
          <p:cNvSpPr txBox="1"/>
          <p:nvPr/>
        </p:nvSpPr>
        <p:spPr>
          <a:xfrm>
            <a:off x="1656541" y="1166842"/>
            <a:ext cx="5679632" cy="4524315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 defTabSz="914367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spc="-98" dirty="0">
                <a:ln w="3175">
                  <a:noFill/>
                </a:ln>
                <a:solidFill>
                  <a:schemeClr val="bg1"/>
                </a:solidFill>
                <a:latin typeface="+mj-lt"/>
                <a:cs typeface="Segoe UI" pitchFamily="34" charset="0"/>
              </a:rPr>
              <a:t>My next book:</a:t>
            </a:r>
          </a:p>
          <a:p>
            <a:pPr defTabSz="914367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spc="-98" dirty="0">
                <a:ln w="3175">
                  <a:noFill/>
                </a:ln>
                <a:solidFill>
                  <a:schemeClr val="bg1"/>
                </a:solidFill>
                <a:latin typeface="+mj-lt"/>
                <a:cs typeface="Segoe UI" pitchFamily="34" charset="0"/>
              </a:rPr>
              <a:t>Customizing </a:t>
            </a:r>
          </a:p>
          <a:p>
            <a:pPr defTabSz="914367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spc="-98" dirty="0">
                <a:ln w="3175">
                  <a:noFill/>
                </a:ln>
                <a:solidFill>
                  <a:schemeClr val="bg1"/>
                </a:solidFill>
                <a:latin typeface="+mj-lt"/>
                <a:cs typeface="Segoe UI" pitchFamily="34" charset="0"/>
              </a:rPr>
              <a:t>ASP.NET Core 3.0</a:t>
            </a:r>
          </a:p>
          <a:p>
            <a:pPr defTabSz="914367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600" spc="-98" dirty="0">
              <a:ln w="3175">
                <a:noFill/>
              </a:ln>
              <a:solidFill>
                <a:schemeClr val="bg1"/>
              </a:solidFill>
              <a:latin typeface="+mj-lt"/>
              <a:cs typeface="Segoe UI" pitchFamily="34" charset="0"/>
            </a:endParaRPr>
          </a:p>
          <a:p>
            <a:pPr defTabSz="914367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spc="-98" dirty="0">
                <a:ln w="3175">
                  <a:noFill/>
                </a:ln>
                <a:solidFill>
                  <a:schemeClr val="bg1"/>
                </a:solidFill>
                <a:latin typeface="+mj-lt"/>
                <a:cs typeface="Segoe UI" pitchFamily="34" charset="0"/>
              </a:rPr>
              <a:t>Available on </a:t>
            </a:r>
            <a:r>
              <a:rPr lang="en-US" sz="3600" spc="-98" dirty="0" err="1">
                <a:ln w="3175">
                  <a:noFill/>
                </a:ln>
                <a:solidFill>
                  <a:schemeClr val="bg1"/>
                </a:solidFill>
                <a:latin typeface="+mj-lt"/>
                <a:cs typeface="Segoe UI" pitchFamily="34" charset="0"/>
              </a:rPr>
              <a:t>Leanpub</a:t>
            </a:r>
            <a:r>
              <a:rPr lang="en-US" sz="3600" spc="-98" dirty="0">
                <a:ln w="3175">
                  <a:noFill/>
                </a:ln>
                <a:solidFill>
                  <a:schemeClr val="bg1"/>
                </a:solidFill>
                <a:latin typeface="+mj-lt"/>
                <a:cs typeface="Segoe UI" pitchFamily="34" charset="0"/>
              </a:rPr>
              <a:t> soon:</a:t>
            </a:r>
          </a:p>
          <a:p>
            <a:pPr defTabSz="914367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de-DE" sz="2000" dirty="0">
                <a:hlinkClick r:id="rId2"/>
              </a:rPr>
              <a:t>https://leanpub.com/customizing-aspnetcore</a:t>
            </a:r>
            <a:endParaRPr lang="en-US" sz="2000" spc="-98" dirty="0">
              <a:ln w="3175">
                <a:noFill/>
              </a:ln>
              <a:solidFill>
                <a:schemeClr val="bg1"/>
              </a:solidFill>
              <a:latin typeface="+mj-lt"/>
              <a:cs typeface="Segoe UI" pitchFamily="34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LID4096" sz="2400" dirty="0" err="1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D6F71A-325A-44C3-9558-B41D2B8109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6173" y="1294230"/>
            <a:ext cx="3038742" cy="3935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020918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54F6B1-9A29-47D2-8AA6-EA9FFD02BA9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239" y="1189177"/>
            <a:ext cx="11653523" cy="5506444"/>
          </a:xfrm>
        </p:spPr>
        <p:txBody>
          <a:bodyPr/>
          <a:lstStyle/>
          <a:p>
            <a:r>
              <a:rPr lang="en-US" dirty="0"/>
              <a:t>Microsoft MVP for </a:t>
            </a:r>
            <a:r>
              <a:rPr lang="de-DE" dirty="0"/>
              <a:t>Developer Technologies</a:t>
            </a:r>
            <a:endParaRPr lang="en-US" dirty="0"/>
          </a:p>
          <a:p>
            <a:r>
              <a:rPr lang="en-US" dirty="0"/>
              <a:t>Blogging on </a:t>
            </a:r>
            <a:r>
              <a:rPr lang="en-US" dirty="0">
                <a:hlinkClick r:id="rId3"/>
              </a:rPr>
              <a:t>https://asp.net-hacker.rocks</a:t>
            </a:r>
            <a:r>
              <a:rPr lang="en-US" dirty="0"/>
              <a:t> </a:t>
            </a:r>
          </a:p>
          <a:p>
            <a:r>
              <a:rPr lang="en-US" dirty="0"/>
              <a:t>Writing for .NET Magazines</a:t>
            </a:r>
          </a:p>
          <a:p>
            <a:r>
              <a:rPr lang="en-US" dirty="0"/>
              <a:t>Leading a .NET User Group in Basel</a:t>
            </a:r>
          </a:p>
          <a:p>
            <a:r>
              <a:rPr lang="en-US" dirty="0"/>
              <a:t>Speaking at community events and meetups</a:t>
            </a:r>
          </a:p>
          <a:p>
            <a:r>
              <a:rPr lang="en-US" dirty="0"/>
              <a:t>Streaming on Twitch</a:t>
            </a:r>
          </a:p>
          <a:p>
            <a:pPr lvl="1"/>
            <a:r>
              <a:rPr lang="en-US" dirty="0"/>
              <a:t> </a:t>
            </a:r>
            <a:r>
              <a:rPr lang="de-DE" dirty="0">
                <a:hlinkClick r:id="rId4"/>
              </a:rPr>
              <a:t>https://www.twitch.tv/juergengutsch</a:t>
            </a:r>
            <a:endParaRPr lang="en-US" dirty="0"/>
          </a:p>
          <a:p>
            <a:r>
              <a:rPr lang="en-US" dirty="0"/>
              <a:t>Engineering Software at the YOO in Basel (CH)</a:t>
            </a:r>
          </a:p>
          <a:p>
            <a:pPr lvl="1"/>
            <a:r>
              <a:rPr lang="en-US" dirty="0">
                <a:hlinkClick r:id="rId5"/>
              </a:rPr>
              <a:t>https://yoo.digital</a:t>
            </a:r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6FEFBB-5DFC-4490-BA6A-1BC45DEA5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me</a:t>
            </a:r>
          </a:p>
        </p:txBody>
      </p:sp>
    </p:spTree>
    <p:extLst>
      <p:ext uri="{BB962C8B-B14F-4D97-AF65-F5344CB8AC3E}">
        <p14:creationId xmlns:p14="http://schemas.microsoft.com/office/powerpoint/2010/main" val="1507861551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CB38AF-D255-4391-85E0-DEF4CA7B83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239" y="1189177"/>
            <a:ext cx="11653523" cy="4444486"/>
          </a:xfrm>
        </p:spPr>
        <p:txBody>
          <a:bodyPr/>
          <a:lstStyle/>
          <a:p>
            <a:r>
              <a:rPr lang="en-US" dirty="0"/>
              <a:t>About the ASP.NET Core Health Checks</a:t>
            </a:r>
          </a:p>
          <a:p>
            <a:r>
              <a:rPr lang="en-US" dirty="0"/>
              <a:t>Implementing and using Health Checks</a:t>
            </a:r>
          </a:p>
          <a:p>
            <a:r>
              <a:rPr lang="en-US" dirty="0"/>
              <a:t>Community and more Health Checks</a:t>
            </a:r>
          </a:p>
          <a:p>
            <a:r>
              <a:rPr lang="en-US" dirty="0"/>
              <a:t>Enhanced Scenario</a:t>
            </a:r>
          </a:p>
          <a:p>
            <a:endParaRPr lang="en-US" dirty="0"/>
          </a:p>
          <a:p>
            <a:r>
              <a:rPr lang="en-US" dirty="0"/>
              <a:t>All sources are available on GitHub</a:t>
            </a:r>
          </a:p>
          <a:p>
            <a:pPr lvl="1"/>
            <a:r>
              <a:rPr lang="de-DE" dirty="0">
                <a:hlinkClick r:id="rId2"/>
              </a:rPr>
              <a:t>https://github.com/JuergenGutsch/dotnetconf2019</a:t>
            </a:r>
            <a:endParaRPr lang="LID4096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F7BF7F-404A-4FB4-9FD7-D60212EDE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42402459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0504C-C15B-4B85-88CA-781AD4B14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the Health Checks</a:t>
            </a:r>
          </a:p>
        </p:txBody>
      </p:sp>
    </p:spTree>
    <p:extLst>
      <p:ext uri="{BB962C8B-B14F-4D97-AF65-F5344CB8AC3E}">
        <p14:creationId xmlns:p14="http://schemas.microsoft.com/office/powerpoint/2010/main" val="386967465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54F6B1-9A29-47D2-8AA6-EA9FFD02BA9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239" y="1189177"/>
            <a:ext cx="11653523" cy="4987519"/>
          </a:xfrm>
        </p:spPr>
        <p:txBody>
          <a:bodyPr/>
          <a:lstStyle/>
          <a:p>
            <a:r>
              <a:rPr lang="en-US" dirty="0"/>
              <a:t>Check the health of application subsystems</a:t>
            </a:r>
          </a:p>
          <a:p>
            <a:r>
              <a:rPr lang="en-US" dirty="0"/>
              <a:t>Handle the health of a subsystem</a:t>
            </a:r>
          </a:p>
          <a:p>
            <a:r>
              <a:rPr lang="en-US" dirty="0"/>
              <a:t>Provide an endpoint to show information about the health of the current application</a:t>
            </a:r>
          </a:p>
          <a:p>
            <a:endParaRPr lang="en-US" dirty="0"/>
          </a:p>
          <a:p>
            <a:r>
              <a:rPr lang="de-DE" dirty="0"/>
              <a:t>Namespace </a:t>
            </a:r>
          </a:p>
          <a:p>
            <a:pPr lvl="1"/>
            <a:r>
              <a:rPr lang="de-DE" dirty="0"/>
              <a:t>Microsoft.Extensions.Diagnostics.HealthChecks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6FEFBB-5DFC-4490-BA6A-1BC45DEA5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ASP.NET Health Checks?</a:t>
            </a:r>
          </a:p>
        </p:txBody>
      </p:sp>
    </p:spTree>
    <p:extLst>
      <p:ext uri="{BB962C8B-B14F-4D97-AF65-F5344CB8AC3E}">
        <p14:creationId xmlns:p14="http://schemas.microsoft.com/office/powerpoint/2010/main" val="248443907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54F6B1-9A29-47D2-8AA6-EA9FFD02BA9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239" y="1189177"/>
            <a:ext cx="11653523" cy="4347922"/>
          </a:xfrm>
        </p:spPr>
        <p:txBody>
          <a:bodyPr/>
          <a:lstStyle/>
          <a:p>
            <a:r>
              <a:rPr lang="en-US" dirty="0"/>
              <a:t>Development started at in 2016</a:t>
            </a:r>
          </a:p>
          <a:p>
            <a:r>
              <a:rPr lang="en-US" dirty="0"/>
              <a:t>Damien Bowden, Glen Condron and Andrew Nurse and me at the ASP.NET hackathon during the MVP Summit 2016</a:t>
            </a:r>
          </a:p>
          <a:p>
            <a:r>
              <a:rPr lang="en-US" dirty="0"/>
              <a:t>Moved through various repositories until it makes it into the product</a:t>
            </a:r>
          </a:p>
          <a:p>
            <a:r>
              <a:rPr lang="en-US" dirty="0"/>
              <a:t>Introduced with ASP.NET Core 2.2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6FEFBB-5DFC-4490-BA6A-1BC45DEA5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little bit of history</a:t>
            </a:r>
          </a:p>
        </p:txBody>
      </p:sp>
    </p:spTree>
    <p:extLst>
      <p:ext uri="{BB962C8B-B14F-4D97-AF65-F5344CB8AC3E}">
        <p14:creationId xmlns:p14="http://schemas.microsoft.com/office/powerpoint/2010/main" val="929720094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C34B80-A586-491A-B657-23DDA7197F2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239" y="1189177"/>
            <a:ext cx="11653523" cy="5108321"/>
          </a:xfrm>
        </p:spPr>
        <p:txBody>
          <a:bodyPr/>
          <a:lstStyle/>
          <a:p>
            <a:r>
              <a:rPr lang="en-US" dirty="0"/>
              <a:t>Monitoring the health of parts of your application</a:t>
            </a:r>
          </a:p>
          <a:p>
            <a:r>
              <a:rPr lang="en-US" dirty="0"/>
              <a:t>…of your applications sub-systems</a:t>
            </a:r>
          </a:p>
          <a:p>
            <a:pPr lvl="1"/>
            <a:r>
              <a:rPr lang="en-US" dirty="0"/>
              <a:t>Databases</a:t>
            </a:r>
          </a:p>
          <a:p>
            <a:pPr lvl="1"/>
            <a:r>
              <a:rPr lang="en-US" dirty="0"/>
              <a:t>APIs</a:t>
            </a:r>
          </a:p>
          <a:p>
            <a:pPr lvl="1"/>
            <a:r>
              <a:rPr lang="en-US" dirty="0"/>
              <a:t>Services</a:t>
            </a:r>
          </a:p>
          <a:p>
            <a:r>
              <a:rPr lang="en-US" dirty="0"/>
              <a:t>…of the environment of your application</a:t>
            </a:r>
          </a:p>
          <a:p>
            <a:pPr lvl="1"/>
            <a:r>
              <a:rPr lang="en-US" dirty="0"/>
              <a:t>Memory</a:t>
            </a:r>
          </a:p>
          <a:p>
            <a:pPr lvl="1"/>
            <a:r>
              <a:rPr lang="en-US" dirty="0"/>
              <a:t>Performance</a:t>
            </a:r>
          </a:p>
          <a:p>
            <a:pPr lvl="1"/>
            <a:r>
              <a:rPr lang="en-US" dirty="0"/>
              <a:t>Drive space</a:t>
            </a:r>
          </a:p>
          <a:p>
            <a:r>
              <a:rPr lang="en-US" dirty="0"/>
              <a:t>Providing the health state of your application</a:t>
            </a:r>
            <a:endParaRPr lang="LID4096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29CE08-67CD-4474-ABA8-F22A9F03F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you can do with Health Checks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342896279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E29EE35-CE1A-4212-B130-DF5F8329FA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9239" y="1189177"/>
            <a:ext cx="11653523" cy="4347922"/>
          </a:xfrm>
        </p:spPr>
        <p:txBody>
          <a:bodyPr/>
          <a:lstStyle/>
          <a:p>
            <a:r>
              <a:rPr lang="en-US" dirty="0"/>
              <a:t>Handle unhealthy states of your application, your sub-systems or your environments</a:t>
            </a:r>
          </a:p>
          <a:p>
            <a:r>
              <a:rPr lang="en-US" dirty="0"/>
              <a:t>Keep your app partially running in case of an unhealthy state</a:t>
            </a:r>
          </a:p>
          <a:p>
            <a:r>
              <a:rPr lang="en-US" dirty="0"/>
              <a:t>Tell your users about the unhealthy state</a:t>
            </a:r>
          </a:p>
          <a:p>
            <a:r>
              <a:rPr lang="en-US" dirty="0"/>
              <a:t>Switch to alternative sub-systems in case of an unhealthy state</a:t>
            </a:r>
            <a:endParaRPr lang="LID4096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E37114C-6B59-46E4-975D-C3DE19AA8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should I use the Health Checks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712723927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Dotnet_Template">
  <a:themeElements>
    <a:clrScheme name="Dotnet">
      <a:dk1>
        <a:srgbClr val="505050"/>
      </a:dk1>
      <a:lt1>
        <a:srgbClr val="FFFFFF"/>
      </a:lt1>
      <a:dk2>
        <a:srgbClr val="32145A"/>
      </a:dk2>
      <a:lt2>
        <a:srgbClr val="F2F2F2"/>
      </a:lt2>
      <a:accent1>
        <a:srgbClr val="511C74"/>
      </a:accent1>
      <a:accent2>
        <a:srgbClr val="0078D7"/>
      </a:accent2>
      <a:accent3>
        <a:srgbClr val="008272"/>
      </a:accent3>
      <a:accent4>
        <a:srgbClr val="D2D2D2"/>
      </a:accent4>
      <a:accent5>
        <a:srgbClr val="737373"/>
      </a:accent5>
      <a:accent6>
        <a:srgbClr val="505050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Connect_2016_SlideTemplate.potx" id="{C234CE7A-26D5-49BB-B05A-16F212610622}" vid="{5650B0BA-FAE4-45A0-B96B-B7C7DED0CD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Properties xmlns="http://schemas.microsoft.com/sharepoint/v3" xsi:nil="true"/>
    <_ip_UnifiedCompliancePolicyUIAction xmlns="http://schemas.microsoft.com/sharepoint/v3" xsi:nil="true"/>
    <LastSharedByUser xmlns="11245976-3b4d-4794-a754-317688483df2">jogallow@microsoft.com</LastSharedByUser>
    <SharedWithUsers xmlns="11245976-3b4d-4794-a754-317688483df2">
      <UserInfo>
        <DisplayName>Martin Woodward</DisplayName>
        <AccountId>67</AccountId>
        <AccountType/>
      </UserInfo>
    </SharedWithUsers>
    <LastSharedByTime xmlns="11245976-3b4d-4794-a754-317688483df2">2018-03-16T04:12:59+00:00</LastSharedByTim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F88B0CCF1BBA489747F146E6B5E06D" ma:contentTypeVersion="11" ma:contentTypeDescription="Create a new document." ma:contentTypeScope="" ma:versionID="4679f38185fefde8b23806f702b522cc">
  <xsd:schema xmlns:xsd="http://www.w3.org/2001/XMLSchema" xmlns:xs="http://www.w3.org/2001/XMLSchema" xmlns:p="http://schemas.microsoft.com/office/2006/metadata/properties" xmlns:ns1="http://schemas.microsoft.com/sharepoint/v3" xmlns:ns2="569b343d-e775-480b-9b2b-6a6986deb9b0" xmlns:ns3="11245976-3b4d-4794-a754-317688483df2" targetNamespace="http://schemas.microsoft.com/office/2006/metadata/properties" ma:root="true" ma:fieldsID="366371b317520ec9a5ad3c1303c823ef" ns1:_="" ns2:_="" ns3:_="">
    <xsd:import namespace="http://schemas.microsoft.com/sharepoint/v3"/>
    <xsd:import namespace="569b343d-e775-480b-9b2b-6a6986deb9b0"/>
    <xsd:import namespace="11245976-3b4d-4794-a754-317688483df2"/>
    <xsd:element name="properties">
      <xsd:complexType>
        <xsd:sequence>
          <xsd:element name="documentManagement">
            <xsd:complexType>
              <xsd:all>
                <xsd:element ref="ns1:_ip_UnifiedCompliancePolicyProperties" minOccurs="0"/>
                <xsd:element ref="ns1:_ip_UnifiedCompliancePolicyUIAction" minOccurs="0"/>
                <xsd:element ref="ns2:MediaServiceMetadata" minOccurs="0"/>
                <xsd:element ref="ns2:MediaServiceFastMetadata" minOccurs="0"/>
                <xsd:element ref="ns2:MediaServiceAutoTags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8" nillable="true" ma:displayName="Unified Compliance Policy Properties" ma:description="" ma:hidden="true" ma:internalName="_ip_UnifiedCompliancePolicyProperties">
      <xsd:simpleType>
        <xsd:restriction base="dms:Note"/>
      </xsd:simpleType>
    </xsd:element>
    <xsd:element name="_ip_UnifiedCompliancePolicyUIAction" ma:index="9" nillable="true" ma:displayName="Unified Compliance Policy UI Action" ma:description="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9b343d-e775-480b-9b2b-6a6986deb9b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7" nillable="true" ma:displayName="MediaServiceOCR" ma:description="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245976-3b4d-4794-a754-317688483df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5" nillable="true" ma:displayName="Last Shared By User" ma:description="" ma:hidden="true" ma:internalName="LastSharedByUser" ma:readOnly="true">
      <xsd:simpleType>
        <xsd:restriction base="dms:Note"/>
      </xsd:simpleType>
    </xsd:element>
    <xsd:element name="LastSharedByTime" ma:index="16" nillable="true" ma:displayName="Last Shared By Time" ma:description="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23E43D6-DB2F-4C33-A8C8-D28F777A5DE7}">
  <ds:schemaRefs>
    <ds:schemaRef ds:uri="http://schemas.microsoft.com/office/2006/metadata/properties"/>
    <ds:schemaRef ds:uri="http://purl.org/dc/terms/"/>
    <ds:schemaRef ds:uri="11245976-3b4d-4794-a754-317688483df2"/>
    <ds:schemaRef ds:uri="569b343d-e775-480b-9b2b-6a6986deb9b0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schemas.microsoft.com/sharepoint/v3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6E8CB18-CF19-487B-A6ED-834044BC87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69b343d-e775-480b-9b2b-6a6986deb9b0"/>
    <ds:schemaRef ds:uri="11245976-3b4d-4794-a754-317688483d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93821A7-5528-48BE-BD00-067FBFDD28D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3963</TotalTime>
  <Words>487</Words>
  <Application>Microsoft Office PowerPoint</Application>
  <PresentationFormat>Widescreen</PresentationFormat>
  <Paragraphs>110</Paragraphs>
  <Slides>26</Slides>
  <Notes>14</Notes>
  <HiddenSlides>5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Consolas</vt:lpstr>
      <vt:lpstr>Segoe UI</vt:lpstr>
      <vt:lpstr>Segoe UI Light</vt:lpstr>
      <vt:lpstr>Wingdings</vt:lpstr>
      <vt:lpstr>Dotnet_Template</vt:lpstr>
      <vt:lpstr>PowerPoint Presentation</vt:lpstr>
      <vt:lpstr>ASP.NET Core Health Checks</vt:lpstr>
      <vt:lpstr>About me</vt:lpstr>
      <vt:lpstr>Agenda</vt:lpstr>
      <vt:lpstr>About the Health Checks</vt:lpstr>
      <vt:lpstr>What are the ASP.NET Health Checks?</vt:lpstr>
      <vt:lpstr>A little bit of history</vt:lpstr>
      <vt:lpstr>What you can do with Health Checks</vt:lpstr>
      <vt:lpstr>Why should I use the Health Checks</vt:lpstr>
      <vt:lpstr>Implementing and using Health Checks</vt:lpstr>
      <vt:lpstr>Implementing and using Health Checks</vt:lpstr>
      <vt:lpstr>Basic configuration</vt:lpstr>
      <vt:lpstr>Basic Health Checks demo</vt:lpstr>
      <vt:lpstr>Simple delegate based Health Check</vt:lpstr>
      <vt:lpstr>Class based Health Check</vt:lpstr>
      <vt:lpstr>Creating Health Checks demo</vt:lpstr>
      <vt:lpstr>Using the Health Check Service</vt:lpstr>
      <vt:lpstr>Using Health Checks demo</vt:lpstr>
      <vt:lpstr>Community and Health Checks</vt:lpstr>
      <vt:lpstr>Health Checks made by the Community</vt:lpstr>
      <vt:lpstr>Health Check UI</vt:lpstr>
      <vt:lpstr>Enhanced scenario</vt:lpstr>
      <vt:lpstr>Enhanced scenario</vt:lpstr>
      <vt:lpstr>Enhanced demo</vt:lpstr>
      <vt:lpstr>Thank you!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 Massi</dc:creator>
  <cp:lastModifiedBy>Juergen Gutsch</cp:lastModifiedBy>
  <cp:revision>54</cp:revision>
  <dcterms:created xsi:type="dcterms:W3CDTF">2018-01-09T22:22:16Z</dcterms:created>
  <dcterms:modified xsi:type="dcterms:W3CDTF">2019-09-25T10:01:04Z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Owner">
    <vt:lpwstr>bethma@microsoft.com</vt:lpwstr>
  </property>
  <property fmtid="{D5CDD505-2E9C-101B-9397-08002B2CF9AE}" pid="5" name="MSIP_Label_f42aa342-8706-4288-bd11-ebb85995028c_SetDate">
    <vt:lpwstr>2018-01-09T22:28:27.0429869Z</vt:lpwstr>
  </property>
  <property fmtid="{D5CDD505-2E9C-101B-9397-08002B2CF9AE}" pid="6" name="MSIP_Label_f42aa342-8706-4288-bd11-ebb85995028c_Name">
    <vt:lpwstr>General</vt:lpwstr>
  </property>
  <property fmtid="{D5CDD505-2E9C-101B-9397-08002B2CF9AE}" pid="7" name="MSIP_Label_f42aa342-8706-4288-bd11-ebb85995028c_Application">
    <vt:lpwstr>Microsoft Azure Information Protection</vt:lpwstr>
  </property>
  <property fmtid="{D5CDD505-2E9C-101B-9397-08002B2CF9AE}" pid="8" name="MSIP_Label_f42aa342-8706-4288-bd11-ebb85995028c_Extended_MSFT_Method">
    <vt:lpwstr>Automatic</vt:lpwstr>
  </property>
  <property fmtid="{D5CDD505-2E9C-101B-9397-08002B2CF9AE}" pid="9" name="Sensitivity">
    <vt:lpwstr>General</vt:lpwstr>
  </property>
  <property fmtid="{D5CDD505-2E9C-101B-9397-08002B2CF9AE}" pid="10" name="ContentTypeId">
    <vt:lpwstr>0x01010022F88B0CCF1BBA489747F146E6B5E06D</vt:lpwstr>
  </property>
</Properties>
</file>